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48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1_1#79f8f7167?vaa=1&amp;vcp=1&amp;vop=1&amp;pid=f33fe2802&amp;color=36,64,97&amp;vtp=1&amp;bt=1&amp;bbb=1&amp;hb=1"/>
              <p:cNvSpPr/>
              <p:nvPr/>
            </p:nvSpPr>
            <p:spPr>
              <a:xfrm>
                <a:off x="539496" y="243365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[江苏徐州2024高二调研]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2,−4,2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21_1#79f8f7167?vaa=1&amp;vcp=1&amp;vop=1&amp;pid=f33fe280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365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3_1#79f8f7167.blank?vaa=1&amp;vcp=1&amp;vop=1&amp;pid=f33fe2802&amp;color=36,64,97&amp;vpa=6&amp;vtp=1&amp;bbb=1"/>
              <p:cNvSpPr/>
              <p:nvPr/>
            </p:nvSpPr>
            <p:spPr>
              <a:xfrm>
                <a:off x="1628711" y="2847993"/>
                <a:ext cx="521589" cy="298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3_1#79f8f7167.blank?vaa=1&amp;vcp=1&amp;vop=1&amp;pid=f33fe2802&amp;color=36,64,97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8711" y="2847993"/>
                <a:ext cx="521589" cy="298450"/>
              </a:xfrm>
              <a:prstGeom prst="rect">
                <a:avLst/>
              </a:prstGeom>
              <a:blipFill>
                <a:blip r:embed="rId4"/>
                <a:stretch>
                  <a:fillRect l="-4651" r="-4651" b="-122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2_1#79f8f7167?vaa=1&amp;vcp=1&amp;vop=1&amp;pid=f33fe2802&amp;color=36,64,97&amp;vtp=1&amp;bbb=1"/>
              <p:cNvSpPr/>
              <p:nvPr/>
            </p:nvSpPr>
            <p:spPr>
              <a:xfrm>
                <a:off x="539496" y="3211785"/>
                <a:ext cx="11109960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2,−4,2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−4+2=0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1,−2,1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3,0,3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22_1#79f8f7167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1785"/>
                <a:ext cx="11109960" cy="1230059"/>
              </a:xfrm>
              <a:prstGeom prst="rect">
                <a:avLst/>
              </a:prstGeom>
              <a:blipFill>
                <a:blip r:embed="rId5"/>
                <a:stretch>
                  <a:fillRect l="-1317" b="-108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5_1#27920960b?vaa=1&amp;vcp=1&amp;vop=1&amp;pid=f33fe2802&amp;color=36,64,97&amp;vtp=1&amp;bt=1&amp;bbb=1&amp;hb=1"/>
              <p:cNvSpPr/>
              <p:nvPr/>
            </p:nvSpPr>
            <p:spPr>
              <a:xfrm>
                <a:off x="539496" y="2305640"/>
                <a:ext cx="11109960" cy="100723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上运动，当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取得最小值时，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8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25_1#27920960b?vaa=1&amp;vcp=1&amp;vop=1&amp;pid=f33fe280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5640"/>
                <a:ext cx="11109960" cy="1007237"/>
              </a:xfrm>
              <a:prstGeom prst="rect">
                <a:avLst/>
              </a:prstGeom>
              <a:blipFill>
                <a:blip r:embed="rId3"/>
                <a:stretch>
                  <a:fillRect l="-1317" r="-110" b="-139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7_1#27920960b.blank?vaa=1&amp;vcp=1&amp;vop=1&amp;pid=f33fe2802&amp;color=36,64,97&amp;vpa=7&amp;vtp=1&amp;bbb=1&amp;rh=32.32504"/>
              <p:cNvSpPr/>
              <p:nvPr/>
            </p:nvSpPr>
            <p:spPr>
              <a:xfrm>
                <a:off x="1860614" y="2847293"/>
                <a:ext cx="879793" cy="410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7_1#27920960b.blank?vaa=1&amp;vcp=1&amp;vop=1&amp;pid=f33fe2802&amp;color=36,64,97&amp;vpa=7&amp;vtp=1&amp;bbb=1&amp;rh=32.32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614" y="2847293"/>
                <a:ext cx="879793" cy="410528"/>
              </a:xfrm>
              <a:prstGeom prst="rect">
                <a:avLst/>
              </a:prstGeom>
              <a:blipFill>
                <a:blip r:embed="rId4"/>
                <a:stretch>
                  <a:fillRect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6_1#27920960b?vaa=1&amp;vcp=1&amp;vop=1&amp;pid=f33fe2802&amp;color=36,64,97&amp;vtp=1&amp;bbb=1&amp;hb=1"/>
              <p:cNvSpPr/>
              <p:nvPr/>
            </p:nvSpPr>
            <p:spPr>
              <a:xfrm>
                <a:off x="539496" y="3321067"/>
                <a:ext cx="11109960" cy="1437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𝑂𝑄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取最小值时，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26_1#27920960b?vaa=1&amp;vcp=1&amp;vop=1&amp;pid=f33fe280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1067"/>
                <a:ext cx="11109960" cy="1437005"/>
              </a:xfrm>
              <a:prstGeom prst="rect">
                <a:avLst/>
              </a:prstGeom>
              <a:blipFill>
                <a:blip r:embed="rId5"/>
                <a:stretch>
                  <a:fillRect l="-1317" b="-5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59b4bb2d0?vcp=1&amp;vop=1&amp;pid=f33fe2802&amp;color=36,64,97&amp;vtp=1&amp;bt=1&amp;bbb=1"/>
              <p:cNvSpPr/>
              <p:nvPr/>
            </p:nvSpPr>
            <p:spPr>
              <a:xfrm>
                <a:off x="539496" y="1586090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2,−5,3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3,−2,5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9_1#59b4bb2d0?vcp=1&amp;vop=1&amp;pid=f33fe280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86090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0_1#cb8164fe9?vcp=1&amp;vop=1&amp;pid=59b4bb2d0&amp;color=36,64,97&amp;vtp=1&amp;bbb=1"/>
              <p:cNvSpPr/>
              <p:nvPr/>
            </p:nvSpPr>
            <p:spPr>
              <a:xfrm>
                <a:off x="539496" y="2035288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30_1#cb8164fe9?vcp=1&amp;vop=1&amp;pid=59b4bb2d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5288"/>
                <a:ext cx="11109960" cy="401447"/>
              </a:xfrm>
              <a:prstGeom prst="rect">
                <a:avLst/>
              </a:prstGeom>
              <a:blipFill>
                <a:blip r:embed="rId4"/>
                <a:stretch>
                  <a:fillRect l="-131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1_1#cb8164fe9?vcp=1&amp;vop=1&amp;pid=59b4bb2d0&amp;color=36,64,97&amp;vtp=1&amp;bbb=1&amp;hb=1"/>
              <p:cNvSpPr/>
              <p:nvPr/>
            </p:nvSpPr>
            <p:spPr>
              <a:xfrm>
                <a:off x="539496" y="2445244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3,−2,5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4,1,2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3,−2,5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7,−1,7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−7,1,−7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=−21−2−35=−58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31_1#cb8164fe9?vcp=1&amp;vop=1&amp;pid=59b4bb2d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5244"/>
                <a:ext cx="11109960" cy="871347"/>
              </a:xfrm>
              <a:prstGeom prst="rect">
                <a:avLst/>
              </a:prstGeom>
              <a:blipFill>
                <a:blip r:embed="rId5"/>
                <a:stretch>
                  <a:fillRect l="-1317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32_1#29a5f4191?vcp=1&amp;vop=1&amp;pid=59b4bb2d0&amp;color=36,64,97&amp;vtp=1&amp;bbb=1"/>
              <p:cNvSpPr/>
              <p:nvPr/>
            </p:nvSpPr>
            <p:spPr>
              <a:xfrm>
                <a:off x="539496" y="3321543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BD.32_1#29a5f4191?vcp=1&amp;vop=1&amp;pid=59b4bb2d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1543"/>
                <a:ext cx="11109960" cy="525463"/>
              </a:xfrm>
              <a:prstGeom prst="rect">
                <a:avLst/>
              </a:prstGeom>
              <a:blipFill>
                <a:blip r:embed="rId6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33_1#29a5f4191?vcp=1&amp;vop=1&amp;pid=59b4bb2d0&amp;color=36,64,97&amp;vtp=1&amp;bbb=1&amp;hb=1"/>
              <p:cNvSpPr/>
              <p:nvPr/>
            </p:nvSpPr>
            <p:spPr>
              <a:xfrm>
                <a:off x="539496" y="3847768"/>
                <a:ext cx="11109960" cy="1409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−7,1,−7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2,−5,3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9,−6,10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为坐标原点,因为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2,−5,3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9,−6,10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N.33_1#29a5f4191?vcp=1&amp;vop=1&amp;pid=59b4bb2d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47768"/>
                <a:ext cx="11109960" cy="1409700"/>
              </a:xfrm>
              <a:prstGeom prst="rect">
                <a:avLst/>
              </a:prstGeom>
              <a:blipFill>
                <a:blip r:embed="rId7"/>
                <a:stretch>
                  <a:fillRect l="-1317" b="-5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40c7da9f?vcp=1&amp;pid=4afb576a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4_1#d3198338a?vcp=1&amp;vop=1&amp;pid=340c7da9f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[天津南开区2025高二检测]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34_1#d3198338a?vcp=1&amp;vop=1&amp;pid=340c7da9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34_2#d3198338a?vcp=1&amp;vop=1&amp;pid=340c7da9f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36" y="2111081"/>
            <a:ext cx="2249424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5_1#9c6607ebe?vcp=1&amp;vop=1&amp;pid=d3198338a&amp;color=36,64,97&amp;vtp=1&amp;bt=1&amp;bbb=1"/>
              <p:cNvSpPr/>
              <p:nvPr/>
            </p:nvSpPr>
            <p:spPr>
              <a:xfrm>
                <a:off x="539496" y="1207312"/>
                <a:ext cx="11109960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的模；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5_1#9c6607ebe?vcp=1&amp;vop=1&amp;pid=d3198338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7312"/>
                <a:ext cx="11109960" cy="401384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6_1#9c6607ebe?vcp=1&amp;vop=1&amp;pid=d3198338a&amp;color=36,64,97&amp;vtp=1&amp;bbb=1&amp;hb=1"/>
              <p:cNvSpPr/>
              <p:nvPr/>
            </p:nvSpPr>
            <p:spPr>
              <a:xfrm>
                <a:off x="539496" y="1616633"/>
                <a:ext cx="11109960" cy="1673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轴的正方向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1,−1,1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𝐵𝑁</m:t>
                            </m:r>
                          </m:e>
                        </m:acc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36_1#9c6607ebe?vcp=1&amp;vop=1&amp;pid=d3198338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6633"/>
                <a:ext cx="11109960" cy="1673035"/>
              </a:xfrm>
              <a:prstGeom prst="rect">
                <a:avLst/>
              </a:prstGeom>
              <a:blipFill>
                <a:blip r:embed="rId4"/>
                <a:stretch>
                  <a:fillRect l="-1317" r="-878" b="-7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7_1#7ff69024c?vcp=1&amp;vop=1&amp;pid=d3198338a&amp;color=36,64,97&amp;vtp=1&amp;bbb=1"/>
              <p:cNvSpPr/>
              <p:nvPr/>
            </p:nvSpPr>
            <p:spPr>
              <a:xfrm>
                <a:off x="539496" y="3295383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7_1#7ff69024c?vcp=1&amp;vop=1&amp;pid=d319833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95383"/>
                <a:ext cx="11109960" cy="401447"/>
              </a:xfrm>
              <a:prstGeom prst="rect">
                <a:avLst/>
              </a:prstGeom>
              <a:blipFill>
                <a:blip r:embed="rId5"/>
                <a:stretch>
                  <a:fillRect l="-1317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8_1#7ff69024c?vcp=1&amp;vop=1&amp;pid=d3198338a&amp;color=36,64,97&amp;vtp=1&amp;bbb=1"/>
              <p:cNvSpPr/>
              <p:nvPr/>
            </p:nvSpPr>
            <p:spPr>
              <a:xfrm>
                <a:off x="539496" y="3751185"/>
                <a:ext cx="11109960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=0−1+4=3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0+1+4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8_1#7ff69024c?vcp=1&amp;vop=1&amp;pid=d319833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1185"/>
                <a:ext cx="11109960" cy="1803400"/>
              </a:xfrm>
              <a:prstGeom prst="rect">
                <a:avLst/>
              </a:prstGeom>
              <a:blipFill>
                <a:blip r:embed="rId6"/>
                <a:stretch>
                  <a:fillRect l="-1317" b="-16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9_1#87b042c8c?vcp=1&amp;vop=1&amp;pid=d3198338a&amp;color=36,64,97&amp;vtp=1&amp;bt=1&amp;bbb=1"/>
              <p:cNvSpPr/>
              <p:nvPr/>
            </p:nvSpPr>
            <p:spPr>
              <a:xfrm>
                <a:off x="539496" y="261590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（3）求证：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9_1#87b042c8c?vcp=1&amp;vop=1&amp;pid=d3198338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590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0_1#87b042c8c?vcp=1&amp;vop=1&amp;pid=d3198338a&amp;color=36,64,97&amp;vtp=1&amp;bbb=1"/>
              <p:cNvSpPr/>
              <p:nvPr/>
            </p:nvSpPr>
            <p:spPr>
              <a:xfrm>
                <a:off x="539496" y="2989535"/>
                <a:ext cx="11109960" cy="13158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1,−1,2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40_1#87b042c8c?vcp=1&amp;vop=1&amp;pid=d319833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89535"/>
                <a:ext cx="11109960" cy="1315847"/>
              </a:xfrm>
              <a:prstGeom prst="rect">
                <a:avLst/>
              </a:prstGeom>
              <a:blipFill>
                <a:blip r:embed="rId4"/>
                <a:stretch>
                  <a:fillRect l="-1317" b="-106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53347c81b?vcp=1&amp;vop=1&amp;pid=340c7da9f&amp;color=36,64,97&amp;vtp=1&amp;bt=1&amp;bbb=1&amp;hb=1"/>
              <p:cNvSpPr/>
              <p:nvPr/>
            </p:nvSpPr>
            <p:spPr>
              <a:xfrm>
                <a:off x="539496" y="1442008"/>
                <a:ext cx="11109960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[山西临汾2024高二月考]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为等腰直角三角形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𝐶𝑃𝐵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为直角梯形，满足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41_1#53347c81b?vcp=1&amp;vop=1&amp;pid=340c7da9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2008"/>
                <a:ext cx="11109960" cy="1230059"/>
              </a:xfrm>
              <a:prstGeom prst="rect">
                <a:avLst/>
              </a:prstGeom>
              <a:blipFill>
                <a:blip r:embed="rId3"/>
                <a:stretch>
                  <a:fillRect l="-1317" r="-165" b="-114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1_2#53347c81b?vcp=1&amp;vop=1&amp;pid=340c7da9f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2797352"/>
            <a:ext cx="2459736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2_1#561645963?vcp=1&amp;vop=1&amp;pid=53347c81b&amp;color=36,64,97&amp;vtp=1&amp;bt=1&amp;bbb=1"/>
              <p:cNvSpPr/>
              <p:nvPr/>
            </p:nvSpPr>
            <p:spPr>
              <a:xfrm>
                <a:off x="539496" y="1479822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42_1#561645963?vcp=1&amp;vop=1&amp;pid=53347c81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9822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3_1#561645963?vcp=1&amp;vop=1&amp;pid=53347c81b&amp;color=36,64,97&amp;vtp=1&amp;bbb=1"/>
              <p:cNvSpPr/>
              <p:nvPr/>
            </p:nvSpPr>
            <p:spPr>
              <a:xfrm>
                <a:off x="539496" y="1887047"/>
                <a:ext cx="11109960" cy="911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为等腰直角三角形，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𝐶𝑃𝐵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43_1#561645963?vcp=1&amp;vop=1&amp;pid=53347c81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7047"/>
                <a:ext cx="11109960" cy="911035"/>
              </a:xfrm>
              <a:prstGeom prst="rect">
                <a:avLst/>
              </a:prstGeom>
              <a:blipFill>
                <a:blip r:embed="rId4"/>
                <a:stretch>
                  <a:fillRect l="-1317" b="-140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43_2#561645963?htil=1&amp;vcp=1&amp;vop=1&amp;pid=53347c81b&amp;color=36,64,97&amp;tib=255,255,255&amp;vtp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6336" y="2928701"/>
            <a:ext cx="2084832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3_3#561645963?htil=1&amp;vcp=1&amp;vop=1&amp;pid=53347c81b&amp;color=36,64,97&amp;vtp=1&amp;bbb=1&amp;hb=1"/>
              <p:cNvSpPr/>
              <p:nvPr/>
            </p:nvSpPr>
            <p:spPr>
              <a:xfrm>
                <a:off x="539496" y="2801701"/>
                <a:ext cx="8897112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且平行于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，建立空间直角坐标系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，如图所示，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AN.43_3#561645963?htil=1&amp;vcp=1&amp;vop=1&amp;pid=53347c81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1701"/>
                <a:ext cx="8897112" cy="1192530"/>
              </a:xfrm>
              <a:prstGeom prst="rect">
                <a:avLst/>
              </a:prstGeom>
              <a:blipFill>
                <a:blip r:embed="rId6"/>
                <a:stretch>
                  <a:fillRect l="-1645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3_4#561645963?htil=1&amp;vcp=1&amp;vop=1&amp;pid=53347c81b&amp;color=36,64,97&amp;vtp=1&amp;bbb=1&amp;hb=1"/>
              <p:cNvSpPr/>
              <p:nvPr/>
            </p:nvSpPr>
            <p:spPr>
              <a:xfrm>
                <a:off x="539496" y="3995501"/>
                <a:ext cx="8897112" cy="1549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𝐵𝐹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𝐵𝐹</m:t>
                            </m:r>
                          </m:e>
                        </m:acc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𝐴𝑃</m:t>
                                </m:r>
                              </m:e>
                            </m:acc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𝐵𝐹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N.43_4#561645963?htil=1&amp;vcp=1&amp;vop=1&amp;pid=53347c81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95501"/>
                <a:ext cx="8897112" cy="1549400"/>
              </a:xfrm>
              <a:prstGeom prst="rect">
                <a:avLst/>
              </a:prstGeom>
              <a:blipFill>
                <a:blip r:embed="rId7"/>
                <a:stretch>
                  <a:fillRect l="-1645" b="-15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4_1#1067f116f?vcp=1&amp;vop=1&amp;pid=53347c81b&amp;color=36,64,97&amp;vtp=1&amp;bt=1&amp;bbb=1"/>
              <p:cNvSpPr/>
              <p:nvPr/>
            </p:nvSpPr>
            <p:spPr>
              <a:xfrm>
                <a:off x="539496" y="1473726"/>
                <a:ext cx="11109960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上一点，当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𝐴𝑀</m:t>
                                </m:r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</m:acc>
                          </m:e>
                        </m: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44_1#1067f116f?vcp=1&amp;vop=1&amp;pid=53347c81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3726"/>
                <a:ext cx="11109960" cy="558800"/>
              </a:xfrm>
              <a:prstGeom prst="rect">
                <a:avLst/>
              </a:prstGeom>
              <a:blipFill>
                <a:blip r:embed="rId3"/>
                <a:stretch>
                  <a:fillRect l="-1317" b="-5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5_1#1067f116f?vcp=1&amp;vop=1&amp;pid=53347c81b&amp;color=36,64,97&amp;vtp=1&amp;bbb=1"/>
              <p:cNvSpPr/>
              <p:nvPr/>
            </p:nvSpPr>
            <p:spPr>
              <a:xfrm>
                <a:off x="539496" y="2038622"/>
                <a:ext cx="11109960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0≤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,4−4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,4−4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𝐴𝑀</m:t>
                                </m:r>
                              </m:e>
                            </m:acc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45_1#1067f116f?vcp=1&amp;vop=1&amp;pid=53347c81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8622"/>
                <a:ext cx="11109960" cy="3378200"/>
              </a:xfrm>
              <a:prstGeom prst="rect">
                <a:avLst/>
              </a:prstGeom>
              <a:blipFill>
                <a:blip r:embed="rId4"/>
                <a:stretch>
                  <a:fillRect l="-1317" b="-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742a5665?vcp=1&amp;pid=4afb576a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6_1#349ad8d4d?vcp=1&amp;vop=1&amp;pid=a742a5665&amp;color=36,64,97&amp;vtp=1&amp;bbb=1&amp;hb=1"/>
              <p:cNvSpPr/>
              <p:nvPr/>
            </p:nvSpPr>
            <p:spPr>
              <a:xfrm>
                <a:off x="539496" y="1202396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中国科学技术大学强基计划］空间中由4个点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构成的四面体的体积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是多少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46_1#349ad8d4d?vcp=1&amp;vop=1&amp;pid=a742a566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3430"/>
              </a:xfrm>
              <a:prstGeom prst="rect">
                <a:avLst/>
              </a:prstGeom>
              <a:blipFill>
                <a:blip r:embed="rId3"/>
                <a:stretch>
                  <a:fillRect l="-1317" r="-27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7_1#349ad8d4d?vcp=1&amp;vop=1&amp;pid=a742a5665&amp;color=36,64,97&amp;vtp=1&amp;bbb=1&amp;hb=1"/>
              <p:cNvSpPr/>
              <p:nvPr/>
            </p:nvSpPr>
            <p:spPr>
              <a:xfrm>
                <a:off x="539496" y="1984081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【解】设几何体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𝐷𝐶𝐻𝐵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是棱长为1的正方体，以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如图所示的空间直角坐标系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47_1#349ad8d4d?vcp=1&amp;vop=1&amp;pid=a742a566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773430"/>
              </a:xfrm>
              <a:prstGeom prst="rect">
                <a:avLst/>
              </a:prstGeom>
              <a:blipFill>
                <a:blip r:embed="rId4"/>
                <a:stretch>
                  <a:fillRect l="-1317" r="-54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5_AN.47_2#349ad8d4d?vcp=1&amp;vop=1&amp;pid=a742a5665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1768" y="2892766"/>
            <a:ext cx="2185416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47_3#349ad8d4d?vcp=1&amp;vop=1&amp;pid=a742a5665&amp;color=36,64,97&amp;vtp=1&amp;bbb=1"/>
              <p:cNvSpPr/>
              <p:nvPr/>
            </p:nvSpPr>
            <p:spPr>
              <a:xfrm>
                <a:off x="539496" y="531846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可以发现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的底面，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的高，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所求体积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47_3#349ad8d4d?vcp=1&amp;vop=1&amp;pid=a742a566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18466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1317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3e6bbdcd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3e6bbdcd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c3e6bbdcd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afb576a8.fixed?vcp=1&amp;pid=c3e6bbdcd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4afb576a8.fixed?vcp=1&amp;pid=c3e6bbdcd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6.2.2</a:t>
            </a:r>
            <a:endParaRPr lang="en-US" altLang="zh-CN" sz="5400" dirty="0"/>
          </a:p>
        </p:txBody>
      </p:sp>
      <p:sp>
        <p:nvSpPr>
          <p:cNvPr id="4" name="C_3_BD#4afb576a8.fixed?vcp=1&amp;pid=c3e6bbdcd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33fe2802?vcp=1&amp;pid=4afb576a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165a02b91?vaa=1&amp;vcp=1&amp;vop=1&amp;pid=f33fe2802&amp;color=36,64,97&amp;vtp=1&amp;bbb=1"/>
              <p:cNvSpPr/>
              <p:nvPr/>
            </p:nvSpPr>
            <p:spPr>
              <a:xfrm>
                <a:off x="539496" y="1202396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[江苏常州2025高二期中]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3,−1,0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2,5,−3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165a02b91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165a02b91.bracket?vaa=1&amp;vcp=1&amp;vop=1&amp;pid=f33fe2802&amp;color=36,64,97&amp;vpa=1&amp;vtp=1"/>
          <p:cNvSpPr/>
          <p:nvPr/>
        </p:nvSpPr>
        <p:spPr>
          <a:xfrm>
            <a:off x="10385489" y="13266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165a02b91.choices?vaa=1&amp;vcp=1&amp;vop=1&amp;pid=f33fe2802&amp;color=36,64,97&amp;vtp=1&amp;bbb=1"/>
              <p:cNvSpPr/>
              <p:nvPr/>
            </p:nvSpPr>
            <p:spPr>
              <a:xfrm>
                <a:off x="539496" y="1616225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02890" algn="l"/>
                    <a:tab pos="5580380" algn="l"/>
                    <a:tab pos="85229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1,−6,3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5,4,−3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−1,6,−3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2,5,−3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165a02b91.choices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6225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165a02b91?vaa=1&amp;vcp=1&amp;vop=1&amp;pid=f33fe2802&amp;color=36,64,97&amp;vtp=1&amp;bbb=1"/>
              <p:cNvSpPr/>
              <p:nvPr/>
            </p:nvSpPr>
            <p:spPr>
              <a:xfrm>
                <a:off x="539496" y="1980715"/>
                <a:ext cx="11109960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3,−1,0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2,5,−3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5,4,−3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165a02b91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0715"/>
                <a:ext cx="11109960" cy="1854200"/>
              </a:xfrm>
              <a:prstGeom prst="rect">
                <a:avLst/>
              </a:prstGeom>
              <a:blipFill>
                <a:blip r:embed="rId5"/>
                <a:stretch>
                  <a:fillRect l="-1317" b="-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8751fa7cc?vaa=1&amp;vcp=1&amp;vop=1&amp;pid=f33fe2802&amp;color=36,64,97&amp;vtp=1&amp;bt=1&amp;bbb=1&amp;hb=1"/>
              <p:cNvSpPr/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空间一点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平面上的投影为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2,4,0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平面上的投影为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2,0,7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𝑦𝑂𝑧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平面上的投影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8751fa7cc?vaa=1&amp;vcp=1&amp;vop=1&amp;pid=f33fe280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8751fa7cc.bracket?vaa=1&amp;vcp=1&amp;vop=1&amp;pid=f33fe2802&amp;color=36,64,97&amp;vpa=2&amp;vtp=1"/>
          <p:cNvSpPr/>
          <p:nvPr/>
        </p:nvSpPr>
        <p:spPr>
          <a:xfrm>
            <a:off x="5445252" y="304655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8751fa7cc.choices?vaa=1&amp;vcp=1&amp;vop=1&amp;pid=f33fe2802&amp;color=36,64,97&amp;vtp=1&amp;bbb=1"/>
              <p:cNvSpPr/>
              <p:nvPr/>
            </p:nvSpPr>
            <p:spPr>
              <a:xfrm>
                <a:off x="539496" y="336615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2,4,7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0,0,7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0,4,7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0,2,7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8751fa7cc.choices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6615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8751fa7cc?vaa=1&amp;vcp=1&amp;vop=1&amp;pid=f33fe2802&amp;color=36,64,97&amp;vtp=1&amp;bbb=1"/>
              <p:cNvSpPr/>
              <p:nvPr/>
            </p:nvSpPr>
            <p:spPr>
              <a:xfrm>
                <a:off x="539496" y="372676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平面上的投影为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2,4,0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平面上的投影为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2,0,7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2,4,7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𝑦𝑂𝑧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平面上的投影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0,4,7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8751fa7cc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26769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5f83b425c?vaa=1&amp;vcp=1&amp;vop=1&amp;pid=f33fe2802&amp;color=36,64,97&amp;vtp=1&amp;bt=1&amp;bbb=1"/>
              <p:cNvSpPr/>
              <p:nvPr/>
            </p:nvSpPr>
            <p:spPr>
              <a:xfrm>
                <a:off x="539496" y="211393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[江苏盐城五校联盟2025高二月考]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−1,3,2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5f83b425c?vaa=1&amp;vcp=1&amp;vop=1&amp;pid=f33fe280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393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r="-165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5f83b425c.bracket?vaa=1&amp;vcp=1&amp;vop=1&amp;pid=f33fe2802&amp;color=36,64,97&amp;vpa=3&amp;vtp=1"/>
          <p:cNvSpPr/>
          <p:nvPr/>
        </p:nvSpPr>
        <p:spPr>
          <a:xfrm>
            <a:off x="10961561" y="219343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5f83b425c.choices?vaa=1&amp;vcp=1&amp;vop=1&amp;pid=f33fe2802&amp;color=36,64,97&amp;vtp=1&amp;bbb=1"/>
              <p:cNvSpPr/>
              <p:nvPr/>
            </p:nvSpPr>
            <p:spPr>
              <a:xfrm>
                <a:off x="539496" y="252801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42565" algn="l"/>
                    <a:tab pos="5662930" algn="l"/>
                    <a:tab pos="85832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.29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9_2#5f83b425c.choices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8016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5f83b425c?vaa=1&amp;vcp=1&amp;vop=1&amp;pid=f33fe2802&amp;color=36,64,97&amp;vtp=1&amp;bbb=1&amp;hb=1"/>
              <p:cNvSpPr/>
              <p:nvPr/>
            </p:nvSpPr>
            <p:spPr>
              <a:xfrm>
                <a:off x="539496" y="2901333"/>
                <a:ext cx="11109960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−1,3,2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−1,3,2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−2,6,4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0,5,1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3,−4,−5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=0×3+5×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=0−20−5=−25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−1,3,2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=1+4+1=6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=1+9+4=14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=−1+6−2=3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=6−3−28=−25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5f83b425c?vaa=1&amp;vcp=1&amp;vop=1&amp;pid=f33fe280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1333"/>
                <a:ext cx="11109960" cy="2030159"/>
              </a:xfrm>
              <a:prstGeom prst="rect">
                <a:avLst/>
              </a:prstGeom>
              <a:blipFill>
                <a:blip r:embed="rId5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09e3813eb?vaa=1&amp;vcp=1&amp;vop=1&amp;pid=f33fe2802&amp;color=36,64,97&amp;vtp=1&amp;bt=1&amp;bbb=1&amp;hb=1"/>
              <p:cNvSpPr/>
              <p:nvPr/>
            </p:nvSpPr>
            <p:spPr>
              <a:xfrm>
                <a:off x="539496" y="203605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}是空间的一个基底，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}是空间的另一个基底.若向量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在基底{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}下的坐标为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2,3,−1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，则向量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在基底{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下的坐标是(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09e3813eb?vaa=1&amp;vcp=1&amp;vop=1&amp;pid=f33fe280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605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09e3813eb.bracket?vaa=1&amp;vcp=1&amp;vop=1&amp;pid=f33fe2802&amp;color=36,64,97&amp;vpa=4&amp;vtp=1"/>
          <p:cNvSpPr/>
          <p:nvPr/>
        </p:nvSpPr>
        <p:spPr>
          <a:xfrm>
            <a:off x="8068247" y="253655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09e3813eb.choices?vaa=1&amp;vcp=1&amp;vop=1&amp;pid=f33fe2802&amp;color=36,64,97&amp;vtp=1&amp;bbb=1"/>
              <p:cNvSpPr/>
              <p:nvPr/>
            </p:nvSpPr>
            <p:spPr>
              <a:xfrm>
                <a:off x="539496" y="285615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050540" algn="l"/>
                    <a:tab pos="5872480" algn="l"/>
                    <a:tab pos="86944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2,−1,−2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2,−1,2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2,1,−2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2,1,2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3_2#09e3813eb.choices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615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09e3813eb?vaa=1&amp;vcp=1&amp;vop=1&amp;pid=f33fe2802&amp;color=36,64,97&amp;vtp=1&amp;bbb=1"/>
              <p:cNvSpPr/>
              <p:nvPr/>
            </p:nvSpPr>
            <p:spPr>
              <a:xfrm>
                <a:off x="539496" y="3216770"/>
                <a:ext cx="11109960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在基底{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}下的坐标为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2,3,−1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在基底{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}下的坐标为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即所求坐标为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2,1,2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09e3813eb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6770"/>
                <a:ext cx="11109960" cy="1803400"/>
              </a:xfrm>
              <a:prstGeom prst="rect">
                <a:avLst/>
              </a:prstGeom>
              <a:blipFill>
                <a:blip r:embed="rId5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af5ddb3c5?vaa=1&amp;vcp=1&amp;vop=1&amp;pid=f33fe2802&amp;color=36,64,97&amp;vtp=1&amp;bt=1&amp;bbb=1&amp;hb=1"/>
              <p:cNvSpPr/>
              <p:nvPr/>
            </p:nvSpPr>
            <p:spPr>
              <a:xfrm>
                <a:off x="539496" y="138038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[湖南常德2024高二月考]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已知空间三点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−1,2,2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−3,0,4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，则下列说法正确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7_1#af5ddb3c5?vaa=1&amp;vcp=1&amp;vop=1&amp;pid=f33fe280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038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60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af5ddb3c5.bracket?vaa=1&amp;vcp=1&amp;vop=1&amp;pid=f33fe2802&amp;color=36,64,97&amp;vpa=5&amp;vtp=1&amp;bbb=1"/>
          <p:cNvSpPr/>
          <p:nvPr/>
        </p:nvSpPr>
        <p:spPr>
          <a:xfrm>
            <a:off x="1184021" y="1880888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af5ddb3c5.choices?vaa=1&amp;vcp=1&amp;vop=1&amp;pid=f33fe2802&amp;color=36,64,97&amp;vtp=1&amp;bbb=1"/>
              <p:cNvSpPr/>
              <p:nvPr/>
            </p:nvSpPr>
            <p:spPr>
              <a:xfrm>
                <a:off x="539496" y="2158510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34640" algn="l"/>
                    <a:tab pos="5275580" algn="l"/>
                    <a:tab pos="80467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7_2#af5ddb3c5.choices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58510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8_1#af5ddb3c5?vaa=1&amp;vcp=1&amp;vop=1&amp;pid=f33fe2802&amp;color=36,64,97&amp;vtp=1&amp;bbb=1"/>
              <p:cNvSpPr/>
              <p:nvPr/>
            </p:nvSpPr>
            <p:spPr>
              <a:xfrm>
                <a:off x="539496" y="2704419"/>
                <a:ext cx="11109960" cy="289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−1,2,2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−3,0,4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−2,0,3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=(−2,−2,2)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+2×0+1×3=3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不共线，故B错误.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</m:acc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𝐴𝐶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8_1#af5ddb3c5?vaa=1&amp;vcp=1&amp;vop=1&amp;pid=f33fe280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4419"/>
                <a:ext cx="11109960" cy="2895600"/>
              </a:xfrm>
              <a:prstGeom prst="rect">
                <a:avLst/>
              </a:prstGeom>
              <a:blipFill>
                <a:blip r:embed="rId5"/>
                <a:stretch>
                  <a:fillRect l="-1317" b="-8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1540</Words>
  <Application>Microsoft Office PowerPoint</Application>
  <PresentationFormat>宽屏</PresentationFormat>
  <Paragraphs>127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2025-10-21T08:41:17Z</dcterms:created>
  <dcterms:modified xsi:type="dcterms:W3CDTF">2025-10-21T08:44:33Z</dcterms:modified>
  <cp:category/>
  <cp:contentStatus/>
</cp:coreProperties>
</file>